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1"/>
  </p:notesMasterIdLst>
  <p:sldIdLst>
    <p:sldId id="260" r:id="rId6"/>
    <p:sldId id="268" r:id="rId7"/>
    <p:sldId id="261" r:id="rId8"/>
    <p:sldId id="302" r:id="rId9"/>
    <p:sldId id="315" r:id="rId10"/>
    <p:sldId id="314" r:id="rId11"/>
    <p:sldId id="313" r:id="rId12"/>
    <p:sldId id="316" r:id="rId13"/>
    <p:sldId id="318" r:id="rId14"/>
    <p:sldId id="319" r:id="rId15"/>
    <p:sldId id="320" r:id="rId16"/>
    <p:sldId id="321" r:id="rId17"/>
    <p:sldId id="303" r:id="rId18"/>
    <p:sldId id="332" r:id="rId19"/>
    <p:sldId id="298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465A0"/>
    <a:srgbClr val="4D4D4D"/>
    <a:srgbClr val="FFFFFF"/>
    <a:srgbClr val="03507F"/>
    <a:srgbClr val="0900FF"/>
    <a:srgbClr val="024065"/>
    <a:srgbClr val="02406C"/>
    <a:srgbClr val="053E6C"/>
    <a:srgbClr val="073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 autoAdjust="0"/>
    <p:restoredTop sz="92540" autoAdjust="0"/>
  </p:normalViewPr>
  <p:slideViewPr>
    <p:cSldViewPr snapToGrid="0" snapToObjects="1">
      <p:cViewPr varScale="1">
        <p:scale>
          <a:sx n="87" d="100"/>
          <a:sy n="87" d="100"/>
        </p:scale>
        <p:origin x="534" y="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CFA2D-88DB-4588-83B7-3BE2D8BB9A09}" type="datetimeFigureOut">
              <a:rPr lang="es-CO" smtClean="0"/>
              <a:t>28/05/2014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B46EB-F874-4AD5-BF7E-912EF793ACBC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818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B46EB-F874-4AD5-BF7E-912EF793ACBC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9152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6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1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7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21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0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6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9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8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9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4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2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94CE1-D326-2D4F-90F5-3DDA085FE6BA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72A31-53BD-904A-ADF5-D4BBE943A6E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1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mailto:info@ucn.edu.c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://www.youtube.com/watch?v=X6S1D9cCYs4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jpeg"/><Relationship Id="rId4" Type="http://schemas.openxmlformats.org/officeDocument/2006/relationships/hyperlink" Target="http://www.youtube.com/watch?v=VLojVDBTHK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15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Administrador\Desktop\autoevalua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4271963"/>
            <a:ext cx="16478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8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9" name="Rectangle 10"/>
          <p:cNvSpPr/>
          <p:nvPr/>
        </p:nvSpPr>
        <p:spPr bwMode="auto">
          <a:xfrm>
            <a:off x="1980201" y="743766"/>
            <a:ext cx="3716040" cy="7681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6 CuadroTexto"/>
          <p:cNvSpPr txBox="1"/>
          <p:nvPr/>
        </p:nvSpPr>
        <p:spPr>
          <a:xfrm>
            <a:off x="2557919" y="866234"/>
            <a:ext cx="2386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US" sz="2800" b="1" dirty="0">
                <a:solidFill>
                  <a:srgbClr val="0465A0"/>
                </a:solidFill>
                <a:latin typeface="HelveticaNeueLT Std UltLt"/>
              </a:rPr>
              <a:t>En </a:t>
            </a:r>
            <a:r>
              <a:rPr lang="en-US" sz="2800" b="1" dirty="0" smtClean="0">
                <a:solidFill>
                  <a:srgbClr val="0465A0"/>
                </a:solidFill>
                <a:latin typeface="HelveticaNeueLT Std UltLt"/>
              </a:rPr>
              <a:t>Antioquia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77544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945" y="205877"/>
            <a:ext cx="7181161" cy="53858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41" y="205877"/>
            <a:ext cx="2997712" cy="50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0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4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74" y="89980"/>
            <a:ext cx="3983329" cy="5141507"/>
          </a:xfrm>
          <a:prstGeom prst="rect">
            <a:avLst/>
          </a:prstGeom>
        </p:spPr>
      </p:pic>
      <p:sp>
        <p:nvSpPr>
          <p:cNvPr id="6" name="Rectangle 10"/>
          <p:cNvSpPr/>
          <p:nvPr/>
        </p:nvSpPr>
        <p:spPr bwMode="auto">
          <a:xfrm>
            <a:off x="765618" y="678906"/>
            <a:ext cx="3716040" cy="7681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615811" y="81879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US" sz="2800" b="1" dirty="0">
                <a:solidFill>
                  <a:srgbClr val="0465A0"/>
                </a:solidFill>
                <a:latin typeface="HelveticaNeueLT Std UltLt"/>
              </a:rPr>
              <a:t>En </a:t>
            </a:r>
            <a:r>
              <a:rPr lang="en-US" sz="2800" b="1" dirty="0" smtClean="0">
                <a:solidFill>
                  <a:srgbClr val="0465A0"/>
                </a:solidFill>
                <a:latin typeface="HelveticaNeueLT Std UltLt"/>
              </a:rPr>
              <a:t>Colombia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10598" y="1468744"/>
            <a:ext cx="1428596" cy="425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Amazonas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Antioquia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Arauca 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Atlántico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Bogotá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Bolívar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Boyacá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Caldas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Caquetá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Casanare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Cauca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Cesar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Chocó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Córdoba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Cundinamarca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Guaviare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60000"/>
              </a:lnSpc>
              <a:spcBef>
                <a:spcPct val="50000"/>
              </a:spcBef>
              <a:buFont typeface="+mj-lt"/>
              <a:buAutoNum type="arabicPeriod"/>
              <a:defRPr/>
            </a:pP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49501" y="1552300"/>
            <a:ext cx="28277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Huila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La </a:t>
            </a: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Guajira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Magdalena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Meta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Norte de </a:t>
            </a: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Santander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Nariño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Putumayo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Quindío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Risaralda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San </a:t>
            </a: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Andrés y </a:t>
            </a: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Providencia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S</a:t>
            </a: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antander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Sucre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Tolima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Valle </a:t>
            </a: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del Cauca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Vichada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es-ES" sz="1400" b="1" dirty="0" smtClean="0">
                <a:solidFill>
                  <a:schemeClr val="tx2">
                    <a:lumMod val="50000"/>
                  </a:schemeClr>
                </a:solidFill>
                <a:latin typeface="Open Sans" pitchFamily="34" charset="0"/>
                <a:cs typeface="Open Sans" pitchFamily="34" charset="0"/>
              </a:rPr>
              <a:t> </a:t>
            </a:r>
            <a:endParaRPr lang="es-ES" sz="1400" b="1" dirty="0">
              <a:solidFill>
                <a:schemeClr val="tx2">
                  <a:lumMod val="50000"/>
                </a:schemeClr>
              </a:solidFill>
              <a:latin typeface="Open Sans" pitchFamily="34" charset="0"/>
              <a:cs typeface="Open Sans" pitchFamily="34" charset="0"/>
            </a:endParaRPr>
          </a:p>
        </p:txBody>
      </p:sp>
      <p:pic>
        <p:nvPicPr>
          <p:cNvPr id="10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77544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6" name="Rectangle 10"/>
          <p:cNvSpPr/>
          <p:nvPr/>
        </p:nvSpPr>
        <p:spPr bwMode="auto">
          <a:xfrm>
            <a:off x="2806345" y="668572"/>
            <a:ext cx="3716040" cy="7681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382936" y="810537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US" sz="2800" b="1" dirty="0">
                <a:solidFill>
                  <a:srgbClr val="0465A0"/>
                </a:solidFill>
                <a:latin typeface="HelveticaNeueLT Std UltLt"/>
              </a:rPr>
              <a:t>En </a:t>
            </a:r>
            <a:r>
              <a:rPr lang="en-US" sz="2800" b="1" dirty="0" smtClean="0">
                <a:solidFill>
                  <a:srgbClr val="0465A0"/>
                </a:solidFill>
                <a:latin typeface="HelveticaNeueLT Std UltLt"/>
              </a:rPr>
              <a:t>el Mundo 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750985" y="810537"/>
            <a:ext cx="216441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Aruba</a:t>
            </a:r>
          </a:p>
          <a:p>
            <a:r>
              <a:rPr lang="es-CO" sz="1400" dirty="0"/>
              <a:t>Argentina</a:t>
            </a:r>
          </a:p>
          <a:p>
            <a:r>
              <a:rPr lang="es-CO" sz="1400" dirty="0"/>
              <a:t>Bolivia</a:t>
            </a:r>
          </a:p>
          <a:p>
            <a:r>
              <a:rPr lang="es-CO" sz="1400" dirty="0"/>
              <a:t>Brasil</a:t>
            </a:r>
          </a:p>
          <a:p>
            <a:r>
              <a:rPr lang="es-CO" sz="1400" dirty="0"/>
              <a:t>Canadá</a:t>
            </a:r>
          </a:p>
          <a:p>
            <a:r>
              <a:rPr lang="es-CO" sz="1400" dirty="0"/>
              <a:t>Cuba</a:t>
            </a:r>
          </a:p>
          <a:p>
            <a:r>
              <a:rPr lang="es-CO" sz="1400" dirty="0"/>
              <a:t>Ecuador</a:t>
            </a:r>
          </a:p>
          <a:p>
            <a:r>
              <a:rPr lang="es-CO" sz="1400" dirty="0"/>
              <a:t>España</a:t>
            </a:r>
          </a:p>
          <a:p>
            <a:r>
              <a:rPr lang="es-CO" sz="1400" dirty="0"/>
              <a:t>Egipto</a:t>
            </a:r>
          </a:p>
          <a:p>
            <a:r>
              <a:rPr lang="es-CO" sz="1400" dirty="0"/>
              <a:t>Estados Unidos</a:t>
            </a:r>
          </a:p>
          <a:p>
            <a:r>
              <a:rPr lang="es-CO" sz="1400" dirty="0"/>
              <a:t>El Salvador </a:t>
            </a:r>
          </a:p>
          <a:p>
            <a:r>
              <a:rPr lang="es-CO" sz="1400" dirty="0"/>
              <a:t>Guatemala</a:t>
            </a:r>
          </a:p>
          <a:p>
            <a:r>
              <a:rPr lang="es-CO" sz="1400" dirty="0"/>
              <a:t>Honduras</a:t>
            </a:r>
          </a:p>
          <a:p>
            <a:r>
              <a:rPr lang="es-CO" sz="1400" dirty="0"/>
              <a:t>México</a:t>
            </a:r>
          </a:p>
          <a:p>
            <a:r>
              <a:rPr lang="es-CO" sz="1400" dirty="0"/>
              <a:t>Nicaragua</a:t>
            </a:r>
          </a:p>
          <a:p>
            <a:r>
              <a:rPr lang="es-CO" sz="1400" dirty="0"/>
              <a:t>Panamá</a:t>
            </a:r>
          </a:p>
          <a:p>
            <a:r>
              <a:rPr lang="es-CO" sz="1400" dirty="0"/>
              <a:t>Perú</a:t>
            </a:r>
          </a:p>
          <a:p>
            <a:r>
              <a:rPr lang="es-CO" sz="1400" dirty="0"/>
              <a:t>República Dominicana</a:t>
            </a:r>
          </a:p>
          <a:p>
            <a:r>
              <a:rPr lang="es-CO" sz="1400" dirty="0"/>
              <a:t>Venezuela</a:t>
            </a:r>
          </a:p>
          <a:p>
            <a:endParaRPr lang="es-CO" sz="1400" dirty="0"/>
          </a:p>
          <a:p>
            <a:pPr marL="342900" indent="-342900">
              <a:buFont typeface="+mj-lt"/>
              <a:buAutoNum type="arabicPeriod"/>
            </a:pPr>
            <a:endParaRPr lang="es-CO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10" y="1436727"/>
            <a:ext cx="7113095" cy="3675099"/>
          </a:xfrm>
          <a:prstGeom prst="rect">
            <a:avLst/>
          </a:prstGeom>
        </p:spPr>
      </p:pic>
      <p:pic>
        <p:nvPicPr>
          <p:cNvPr id="9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77544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4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8" name="Rectangle 10"/>
          <p:cNvSpPr/>
          <p:nvPr/>
        </p:nvSpPr>
        <p:spPr bwMode="auto">
          <a:xfrm>
            <a:off x="361934" y="782714"/>
            <a:ext cx="8704948" cy="10792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15378" y="831448"/>
            <a:ext cx="8398060" cy="1030540"/>
          </a:xfrm>
        </p:spPr>
        <p:txBody>
          <a:bodyPr>
            <a:noAutofit/>
          </a:bodyPr>
          <a:lstStyle/>
          <a:p>
            <a:r>
              <a:rPr lang="es-CO" sz="4000" b="1" kern="0" dirty="0" smtClean="0">
                <a:solidFill>
                  <a:srgbClr val="0465A0"/>
                </a:solidFill>
                <a:latin typeface="HelveticaNeueLT Std UltLt"/>
                <a:ea typeface="+mn-ea"/>
                <a:cs typeface="+mn-cs"/>
              </a:rPr>
              <a:t>Servicios a través de nuestros Centros Virtuales </a:t>
            </a:r>
            <a:endParaRPr lang="en-US" sz="4000" b="1" kern="0" dirty="0">
              <a:solidFill>
                <a:srgbClr val="0465A0"/>
              </a:solidFill>
              <a:latin typeface="HelveticaNeueLT Std UltLt"/>
              <a:ea typeface="+mn-ea"/>
              <a:cs typeface="+mn-cs"/>
            </a:endParaRPr>
          </a:p>
        </p:txBody>
      </p:sp>
      <p:pic>
        <p:nvPicPr>
          <p:cNvPr id="11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1620"/>
            <a:ext cx="3621604" cy="385590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051580" y="2025016"/>
            <a:ext cx="5324076" cy="28542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Centro </a:t>
            </a:r>
            <a:r>
              <a:rPr lang="es-CO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 Idiomas</a:t>
            </a:r>
            <a:r>
              <a:rPr lang="en-US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.</a:t>
            </a:r>
            <a:endParaRPr lang="en-US" sz="24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algn="just"/>
            <a:r>
              <a:rPr lang="en-US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Centro Virtual de Emprendimiento.</a:t>
            </a:r>
          </a:p>
          <a:p>
            <a:pPr algn="just"/>
            <a:r>
              <a:rPr lang="en-US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Centro de estudios en </a:t>
            </a:r>
            <a:r>
              <a:rPr lang="en-US" sz="2400" dirty="0" err="1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inclusión</a:t>
            </a:r>
            <a:r>
              <a:rPr lang="en-US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.</a:t>
            </a:r>
          </a:p>
          <a:p>
            <a:pPr algn="just"/>
            <a:r>
              <a:rPr lang="en-US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Centro </a:t>
            </a:r>
            <a:r>
              <a:rPr lang="en-US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virtual del </a:t>
            </a:r>
            <a:r>
              <a:rPr lang="en-US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graduado.</a:t>
            </a:r>
            <a:endParaRPr lang="en-US" sz="24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algn="just"/>
            <a:r>
              <a:rPr lang="en-US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Gestión del </a:t>
            </a:r>
            <a:r>
              <a:rPr lang="en-US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servicio. </a:t>
            </a:r>
            <a:endParaRPr lang="en-US" sz="24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algn="just"/>
            <a:r>
              <a:rPr lang="es-CO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Centro </a:t>
            </a:r>
            <a:r>
              <a:rPr lang="es-CO" sz="24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virtual de </a:t>
            </a:r>
            <a:r>
              <a:rPr lang="es-CO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Práctica.</a:t>
            </a:r>
            <a:endParaRPr lang="es-CO" sz="24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algn="just"/>
            <a:r>
              <a:rPr lang="en-US" sz="24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</a:t>
            </a:r>
            <a:endParaRPr lang="en-US" sz="24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14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8" y="2218557"/>
            <a:ext cx="286271" cy="25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457" y="2574970"/>
            <a:ext cx="286271" cy="25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72" y="2931539"/>
            <a:ext cx="286271" cy="25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04" y="3287952"/>
            <a:ext cx="286271" cy="25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04" y="3684514"/>
            <a:ext cx="286271" cy="25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04" y="4016033"/>
            <a:ext cx="286271" cy="25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01" y="169325"/>
            <a:ext cx="847903" cy="88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4" name="Rectangle 10"/>
          <p:cNvSpPr/>
          <p:nvPr/>
        </p:nvSpPr>
        <p:spPr bwMode="auto">
          <a:xfrm>
            <a:off x="1231455" y="678905"/>
            <a:ext cx="6383633" cy="10397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53379" y="860342"/>
            <a:ext cx="5739787" cy="680443"/>
          </a:xfrm>
        </p:spPr>
        <p:txBody>
          <a:bodyPr>
            <a:no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  <a:t>Pastoral y Bienestar Institucional</a:t>
            </a:r>
            <a:endParaRPr lang="es-MX" sz="3200" b="1" kern="0" dirty="0">
              <a:solidFill>
                <a:srgbClr val="0465A0"/>
              </a:solidFill>
              <a:latin typeface="HelveticaNeueLT Std UltL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1714996"/>
            <a:ext cx="9102095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0"/>
              </a:spcAft>
            </a:pP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Es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un espacio de fomento y promoción del “bien – estar” en la comunidad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educativa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. A través de acciones formativas orientadas hacia el desarrollo de las diferentes dimensiones del ser humano, generando programas y servicios que imprimen sentido humano, formación ética, compromiso cívico, y vivencia espiritual a estudiantes, facilitadores, empleados, graduados y en general todos los miembros de la comunidad educativa, ofreciendo los siguientes servicios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.</a:t>
            </a:r>
          </a:p>
          <a:p>
            <a:pPr algn="just">
              <a:lnSpc>
                <a:spcPct val="105000"/>
              </a:lnSpc>
              <a:spcAft>
                <a:spcPts val="0"/>
              </a:spcAft>
            </a:pPr>
            <a:endParaRPr lang="es-CO" dirty="0">
              <a:solidFill>
                <a:srgbClr val="666666"/>
              </a:solidFill>
              <a:latin typeface="HelveNueTh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0"/>
              </a:spcAft>
            </a:pPr>
            <a:r>
              <a:rPr lang="es-CO" dirty="0">
                <a:solidFill>
                  <a:srgbClr val="666666"/>
                </a:solidFill>
                <a:latin typeface="HelveNueTh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Cibercapilla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			Ciberfamilia </a:t>
            </a:r>
          </a:p>
          <a:p>
            <a:pPr algn="just">
              <a:lnSpc>
                <a:spcPct val="105000"/>
              </a:lnSpc>
              <a:spcAft>
                <a:spcPts val="0"/>
              </a:spcAft>
            </a:pP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	Cibergraduados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		Cibercreciendo</a:t>
            </a:r>
          </a:p>
          <a:p>
            <a:pPr algn="just">
              <a:lnSpc>
                <a:spcPct val="105000"/>
              </a:lnSpc>
              <a:spcAft>
                <a:spcPts val="0"/>
              </a:spcAft>
            </a:pP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	Cibersanos 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			Ciberoriento </a:t>
            </a:r>
          </a:p>
          <a:p>
            <a:pPr algn="just">
              <a:lnSpc>
                <a:spcPct val="105000"/>
              </a:lnSpc>
              <a:spcAft>
                <a:spcPts val="0"/>
              </a:spcAft>
            </a:pP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	Cibercultura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			Ciberdeporte </a:t>
            </a:r>
          </a:p>
        </p:txBody>
      </p:sp>
      <p:pic>
        <p:nvPicPr>
          <p:cNvPr id="13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8" y="3345387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8" y="365806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8" y="3970733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8" y="4260325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44" y="2942200"/>
            <a:ext cx="3361003" cy="2237383"/>
          </a:xfrm>
          <a:prstGeom prst="rect">
            <a:avLst/>
          </a:prstGeom>
        </p:spPr>
      </p:pic>
      <p:pic>
        <p:nvPicPr>
          <p:cNvPr id="19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541" y="333483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541" y="3647503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541" y="3960176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541" y="4249768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54779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4764" y="318435"/>
            <a:ext cx="8343436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PREGUNTAS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197438"/>
            <a:ext cx="9143999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1700" b="1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defRPr>
            </a:lvl1pPr>
          </a:lstStyle>
          <a:p>
            <a:r>
              <a:rPr lang="es-CO" sz="3600" dirty="0" smtClean="0"/>
              <a:t>Nombre del ponente</a:t>
            </a:r>
            <a:br>
              <a:rPr lang="es-CO" sz="3600" dirty="0" smtClean="0"/>
            </a:br>
            <a:r>
              <a:rPr lang="es-CO" sz="3600" dirty="0" smtClean="0">
                <a:hlinkClick r:id="rId4"/>
              </a:rPr>
              <a:t>info</a:t>
            </a:r>
            <a:r>
              <a:rPr lang="es-CO" sz="3200" dirty="0" smtClean="0">
                <a:hlinkClick r:id="rId4"/>
              </a:rPr>
              <a:t>@ucn.edu.co</a:t>
            </a:r>
            <a:r>
              <a:rPr lang="es-CO" sz="3200" dirty="0" smtClean="0"/>
              <a:t>  </a:t>
            </a:r>
            <a:r>
              <a:rPr lang="es-CO" sz="3600" dirty="0" smtClean="0"/>
              <a:t> </a:t>
            </a:r>
            <a:endParaRPr lang="es-ES" sz="36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77700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s-CO" sz="3600" b="1" kern="0" dirty="0">
                <a:solidFill>
                  <a:srgbClr val="0465A0"/>
                </a:solidFill>
                <a:latin typeface="HelveticaNeueLT Std UltLt"/>
              </a:rPr>
              <a:t>¡GRACIAS!</a:t>
            </a:r>
          </a:p>
        </p:txBody>
      </p:sp>
      <p:pic>
        <p:nvPicPr>
          <p:cNvPr id="6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6" y="50945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9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3155462"/>
            <a:ext cx="9144001" cy="1111738"/>
          </a:xfrm>
          <a:prstGeom prst="rect">
            <a:avLst/>
          </a:prstGeom>
          <a:solidFill>
            <a:srgbClr val="053E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3165162"/>
            <a:ext cx="9144001" cy="1102038"/>
          </a:xfrm>
        </p:spPr>
        <p:txBody>
          <a:bodyPr>
            <a:noAutofit/>
          </a:bodyPr>
          <a:lstStyle/>
          <a:p>
            <a:r>
              <a:rPr lang="es-CO" sz="2600" b="1" dirty="0" smtClean="0">
                <a:solidFill>
                  <a:srgbClr val="EEECE1"/>
                </a:solidFill>
                <a:latin typeface="HelveticaNeueLT Std UltLt"/>
                <a:cs typeface="HelveticaNeueLT Std UltLt"/>
              </a:rPr>
              <a:t>EDUCACIÓN VIRTUAL CON SENTIDO HUMANO</a:t>
            </a:r>
            <a:br>
              <a:rPr lang="es-CO" sz="2600" b="1" dirty="0" smtClean="0">
                <a:solidFill>
                  <a:srgbClr val="EEECE1"/>
                </a:solidFill>
                <a:latin typeface="HelveticaNeueLT Std UltLt"/>
                <a:cs typeface="HelveticaNeueLT Std UltLt"/>
              </a:rPr>
            </a:br>
            <a:r>
              <a:rPr lang="es-CO" sz="2600" b="1" dirty="0" smtClean="0">
                <a:solidFill>
                  <a:srgbClr val="EEECE1"/>
                </a:solidFill>
                <a:latin typeface="HelveticaNeueLT Std UltLt"/>
                <a:cs typeface="HelveticaNeueLT Std UltLt"/>
              </a:rPr>
              <a:t>2014</a:t>
            </a:r>
            <a:endParaRPr lang="en-US" sz="2600" b="1" dirty="0">
              <a:solidFill>
                <a:srgbClr val="EEECE1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307947" y="5345668"/>
            <a:ext cx="1836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i="1" dirty="0" smtClean="0">
                <a:latin typeface="Helvetica" pitchFamily="34" charset="0"/>
              </a:rPr>
              <a:t>Febrero</a:t>
            </a:r>
          </a:p>
        </p:txBody>
      </p:sp>
      <p:pic>
        <p:nvPicPr>
          <p:cNvPr id="7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80446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4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21" name="Rectangle 10"/>
          <p:cNvSpPr/>
          <p:nvPr/>
        </p:nvSpPr>
        <p:spPr bwMode="auto">
          <a:xfrm rot="10800000">
            <a:off x="3800818" y="927795"/>
            <a:ext cx="5152111" cy="430467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888955" y="929439"/>
            <a:ext cx="5063976" cy="4166809"/>
          </a:xfrm>
        </p:spPr>
        <p:txBody>
          <a:bodyPr>
            <a:noAutofit/>
          </a:bodyPr>
          <a:lstStyle/>
          <a:p>
            <a:pPr algn="just"/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La Católica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del Norte Fundación Universitaria es una universidad cien por ciento virtual,  pionera en esta modalidad educativa en Colombia, que cuenta con cuatro carreras técnicas, cinco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tecnológicas, ocho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profesionales y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ocho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 posgrado, además de diferentes cursos de extensión y formación para el trabajo y el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desarrollo humano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.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/>
            </a:r>
            <a:b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</a:b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</a:t>
            </a:r>
            <a:b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</a:b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/>
            </a:r>
            <a:b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</a:b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Es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fruto de la visión y la proyección de la Diócesis de Santa Rosa de Osos, en el Norte de Antioquia. Fue fundada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con Decreto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Diocesano No. 28 de noviembre de 1996 y aprobado por la Resolución 1671 del 20 de mayo de 1997, del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MEN.</a:t>
            </a:r>
            <a:endParaRPr lang="en-US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4" y="791569"/>
            <a:ext cx="2946601" cy="399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 descr="C:\Users\Usuario\Desktop\video-i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98" y="3988106"/>
            <a:ext cx="1054008" cy="110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87" y="113691"/>
            <a:ext cx="778514" cy="81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8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52164" y="1004564"/>
            <a:ext cx="5233369" cy="824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70082" y="1142353"/>
            <a:ext cx="5115451" cy="772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b="1" kern="0" dirty="0" smtClean="0">
                <a:solidFill>
                  <a:srgbClr val="0465A0"/>
                </a:solidFill>
                <a:latin typeface="HelveticaNeueLT Std UltLt"/>
                <a:ea typeface="+mn-ea"/>
                <a:cs typeface="+mn-cs"/>
              </a:rPr>
              <a:t>¿Qué ofrecemos? </a:t>
            </a:r>
            <a:r>
              <a:rPr lang="es-CO" sz="1600" dirty="0" smtClean="0"/>
              <a:t/>
            </a:r>
            <a:br>
              <a:rPr lang="es-CO" sz="1600" dirty="0" smtClean="0"/>
            </a:br>
            <a:endParaRPr lang="en-US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14" name="Picture 10" descr="C:\Users\Usuario\Desktop\video-i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37" y="4073234"/>
            <a:ext cx="1043363" cy="109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994632" y="2072017"/>
            <a:ext cx="4774827" cy="2390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8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Educación</a:t>
            </a:r>
            <a:r>
              <a:rPr lang="en-US" sz="28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</a:t>
            </a:r>
            <a:r>
              <a:rPr lang="es-CO" sz="28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Básica</a:t>
            </a:r>
            <a:r>
              <a:rPr lang="en-US" sz="28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y </a:t>
            </a:r>
            <a:r>
              <a:rPr lang="en-US" sz="28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Media</a:t>
            </a:r>
          </a:p>
          <a:p>
            <a:pPr algn="just"/>
            <a:endParaRPr lang="en-US" sz="2800" b="1" kern="0" dirty="0">
              <a:solidFill>
                <a:srgbClr val="0465A0"/>
              </a:solidFill>
              <a:latin typeface="HelveticaNeueLT Std UltLt"/>
              <a:ea typeface="+mn-ea"/>
              <a:cs typeface="+mn-cs"/>
            </a:endParaRPr>
          </a:p>
          <a:p>
            <a:pPr algn="just"/>
            <a:r>
              <a:rPr lang="es-CO" sz="28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Educación</a:t>
            </a:r>
            <a:r>
              <a:rPr lang="en-US" sz="28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Superior</a:t>
            </a:r>
            <a:endParaRPr lang="en-US" sz="28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algn="just"/>
            <a:endParaRPr lang="es-CO" sz="28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algn="just"/>
            <a:r>
              <a:rPr lang="en-US" sz="28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Extensión </a:t>
            </a:r>
            <a:endParaRPr lang="en-US" sz="28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10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839" y="2200929"/>
            <a:ext cx="390525" cy="35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840" y="3144121"/>
            <a:ext cx="390525" cy="35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840" y="3911400"/>
            <a:ext cx="390525" cy="35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Usuario\Desktop\Imagen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550" y="743228"/>
            <a:ext cx="3994632" cy="442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98443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4" name="1 CuadroTexto"/>
          <p:cNvSpPr txBox="1"/>
          <p:nvPr/>
        </p:nvSpPr>
        <p:spPr>
          <a:xfrm>
            <a:off x="511223" y="1724492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kern="0" dirty="0">
                <a:solidFill>
                  <a:srgbClr val="0465A0"/>
                </a:solidFill>
                <a:latin typeface="HelveticaNeueLT Std UltLt"/>
                <a:ea typeface="+mj-ea"/>
                <a:cs typeface="+mj-cs"/>
              </a:rPr>
              <a:t>Técnicas Profesionales </a:t>
            </a:r>
          </a:p>
        </p:txBody>
      </p:sp>
      <p:sp>
        <p:nvSpPr>
          <p:cNvPr id="6" name="3 CuadroTexto"/>
          <p:cNvSpPr txBox="1"/>
          <p:nvPr/>
        </p:nvSpPr>
        <p:spPr>
          <a:xfrm>
            <a:off x="179909" y="2365246"/>
            <a:ext cx="4625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HelveNueThin" pitchFamily="2" charset="0"/>
              </a:rPr>
              <a:t> </a:t>
            </a:r>
            <a:r>
              <a:rPr lang="es-CO" dirty="0" smtClean="0">
                <a:latin typeface="HelveNueThin" pitchFamily="2" charset="0"/>
              </a:rPr>
              <a:t>    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Creación de Soluciones 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Web</a:t>
            </a:r>
            <a:endParaRPr lang="es-CO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Procesos 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Administrativos</a:t>
            </a:r>
            <a:endParaRPr lang="es-CO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Producción Agroindustrial de 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Alimentos</a:t>
            </a:r>
            <a:endParaRPr lang="es-CO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Establecimiento y Aprovechamiento de</a:t>
            </a: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plantaciones 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forestales.</a:t>
            </a:r>
            <a:endParaRPr lang="es-CO" dirty="0">
              <a:latin typeface="HelveNueThin" pitchFamily="2" charset="0"/>
            </a:endParaRPr>
          </a:p>
        </p:txBody>
      </p:sp>
      <p:sp>
        <p:nvSpPr>
          <p:cNvPr id="7" name="4 CuadroTexto"/>
          <p:cNvSpPr txBox="1"/>
          <p:nvPr/>
        </p:nvSpPr>
        <p:spPr>
          <a:xfrm>
            <a:off x="4470509" y="1836301"/>
            <a:ext cx="31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kern="0" dirty="0">
                <a:solidFill>
                  <a:srgbClr val="0465A0"/>
                </a:solidFill>
                <a:latin typeface="HelveticaNeueLT Std UltLt"/>
              </a:rPr>
              <a:t>Tecnologías</a:t>
            </a:r>
            <a:r>
              <a:rPr lang="es-CO" sz="2400" b="1" dirty="0" smtClean="0">
                <a:solidFill>
                  <a:srgbClr val="03507F"/>
                </a:solidFill>
                <a:latin typeface="HelveticaNeueLT Std UltLt"/>
                <a:ea typeface="+mj-ea"/>
                <a:cs typeface="HelveticaNeueLT Std UltLt"/>
              </a:rPr>
              <a:t> 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8" name="15 CuadroTexto"/>
          <p:cNvSpPr txBox="1"/>
          <p:nvPr/>
        </p:nvSpPr>
        <p:spPr>
          <a:xfrm>
            <a:off x="4537892" y="2432526"/>
            <a:ext cx="4608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HelveNueThin" pitchFamily="2" charset="0"/>
              </a:rPr>
              <a:t>	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Gestión de Calidad </a:t>
            </a: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Gestión de Servicios 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Financiero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Gestión de Sistemas de Información </a:t>
            </a: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Gestión de Plantaciones Forestales </a:t>
            </a:r>
          </a:p>
          <a:p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	Gestión de </a:t>
            </a:r>
            <a:r>
              <a:rPr lang="es-CO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Agroindustrias </a:t>
            </a:r>
            <a:r>
              <a:rPr lang="es-CO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Alimenticias</a:t>
            </a:r>
          </a:p>
        </p:txBody>
      </p:sp>
      <p:sp>
        <p:nvSpPr>
          <p:cNvPr id="9" name="Rectangle 10"/>
          <p:cNvSpPr/>
          <p:nvPr/>
        </p:nvSpPr>
        <p:spPr bwMode="auto">
          <a:xfrm>
            <a:off x="1023189" y="797574"/>
            <a:ext cx="7345490" cy="76682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142996" y="910356"/>
            <a:ext cx="7105877" cy="654040"/>
          </a:xfrm>
        </p:spPr>
        <p:txBody>
          <a:bodyPr>
            <a:noAutofit/>
          </a:bodyPr>
          <a:lstStyle/>
          <a:p>
            <a: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  <a:t>Educación Superior</a:t>
            </a:r>
            <a:r>
              <a:rPr lang="en-US" sz="4000" b="1" kern="0" dirty="0" smtClean="0">
                <a:solidFill>
                  <a:srgbClr val="0465A0"/>
                </a:solidFill>
                <a:latin typeface="HelveticaNeueLT Std UltLt"/>
                <a:ea typeface="+mn-ea"/>
                <a:cs typeface="+mn-cs"/>
              </a:rPr>
              <a:t/>
            </a:r>
            <a:br>
              <a:rPr lang="en-US" sz="4000" b="1" kern="0" dirty="0" smtClean="0">
                <a:solidFill>
                  <a:srgbClr val="0465A0"/>
                </a:solidFill>
                <a:latin typeface="HelveticaNeueLT Std UltLt"/>
                <a:ea typeface="+mn-ea"/>
                <a:cs typeface="+mn-cs"/>
              </a:rPr>
            </a:br>
            <a:endParaRPr lang="en-US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11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60" y="2474339"/>
            <a:ext cx="234113" cy="21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60" y="2739815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60" y="3042149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60" y="331854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4" y="3597442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7" y="2413385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8" y="2693354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" y="3042149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Object 1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" y="3329526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94" y="3780104"/>
            <a:ext cx="6105525" cy="1438275"/>
          </a:xfrm>
          <a:prstGeom prst="rect">
            <a:avLst/>
          </a:prstGeom>
        </p:spPr>
      </p:pic>
      <p:pic>
        <p:nvPicPr>
          <p:cNvPr id="21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029" y="106195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1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4" name="Rectangle 10"/>
          <p:cNvSpPr/>
          <p:nvPr/>
        </p:nvSpPr>
        <p:spPr bwMode="auto">
          <a:xfrm>
            <a:off x="1116865" y="696989"/>
            <a:ext cx="7231488" cy="99785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424189" y="825899"/>
            <a:ext cx="6295622" cy="830005"/>
          </a:xfrm>
        </p:spPr>
        <p:txBody>
          <a:bodyPr>
            <a:no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  <a:t/>
            </a:r>
            <a:b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</a:br>
            <a: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  <a:t>Educación Superior:</a:t>
            </a:r>
            <a:b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</a:br>
            <a: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  <a:t>Programas Profesionales</a:t>
            </a:r>
            <a:r>
              <a:rPr lang="es-CO" sz="3200" b="1" dirty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/>
            </a:r>
            <a:br>
              <a:rPr lang="es-CO" sz="3200" b="1" dirty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</a:br>
            <a:endParaRPr lang="es-MX" sz="3200" b="1" kern="0" dirty="0">
              <a:solidFill>
                <a:srgbClr val="0465A0"/>
              </a:solidFill>
              <a:latin typeface="HelveticaNeueLT Std UltLt"/>
            </a:endParaRPr>
          </a:p>
        </p:txBody>
      </p:sp>
      <p:sp>
        <p:nvSpPr>
          <p:cNvPr id="7" name="3 CuadroTexto"/>
          <p:cNvSpPr txBox="1"/>
          <p:nvPr/>
        </p:nvSpPr>
        <p:spPr>
          <a:xfrm>
            <a:off x="4699710" y="2064866"/>
            <a:ext cx="459953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Administración </a:t>
            </a:r>
            <a:r>
              <a:rPr lang="es-CO" sz="1900" dirty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de </a:t>
            </a:r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Empresas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Comunicación Social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Licenciatura </a:t>
            </a:r>
            <a:r>
              <a:rPr lang="es-CO" sz="1900" dirty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en Lengua </a:t>
            </a:r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Castellana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Licenciatura </a:t>
            </a:r>
            <a:r>
              <a:rPr lang="es-CO" sz="1900" dirty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en Filosofía y </a:t>
            </a:r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Educación </a:t>
            </a: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   Religiosa.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Ingeniería Informática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Investigación Criminal</a:t>
            </a: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Psicología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r>
              <a:rPr lang="es-CO" sz="1900" dirty="0" smtClean="0">
                <a:solidFill>
                  <a:srgbClr val="4D4D4D"/>
                </a:solidFill>
                <a:latin typeface="HelveticaNeueLT Std UltLt"/>
                <a:ea typeface="+mj-ea"/>
                <a:cs typeface="HelveticaNeueLT Std UltLt"/>
              </a:rPr>
              <a:t>    Teología</a:t>
            </a:r>
            <a:endParaRPr lang="es-CO" sz="1900" dirty="0">
              <a:solidFill>
                <a:srgbClr val="4D4D4D"/>
              </a:solidFill>
              <a:latin typeface="HelveticaNeueLT Std UltLt"/>
              <a:ea typeface="+mj-ea"/>
              <a:cs typeface="HelveticaNeueLT Std Ult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s-CO" dirty="0"/>
          </a:p>
          <a:p>
            <a:pPr marL="285750" indent="-285750">
              <a:buFont typeface="Wingdings" pitchFamily="2" charset="2"/>
              <a:buChar char="Ø"/>
            </a:pP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15" y="1564395"/>
            <a:ext cx="5104268" cy="3588300"/>
          </a:xfrm>
          <a:prstGeom prst="rect">
            <a:avLst/>
          </a:prstGeom>
        </p:spPr>
      </p:pic>
      <p:pic>
        <p:nvPicPr>
          <p:cNvPr id="10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02" y="2161073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02" y="2446399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02" y="2748733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02" y="303611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02" y="360261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29" y="3904148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29" y="416911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ject 1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953" y="4479422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-2753" r="-10388" b="-1375"/>
          <a:stretch/>
        </p:blipFill>
        <p:spPr bwMode="auto">
          <a:xfrm>
            <a:off x="2447924" y="2439271"/>
            <a:ext cx="2411790" cy="141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00" y="34243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7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4" name="Rectangle 10"/>
          <p:cNvSpPr/>
          <p:nvPr/>
        </p:nvSpPr>
        <p:spPr bwMode="auto">
          <a:xfrm>
            <a:off x="1116865" y="710303"/>
            <a:ext cx="7231488" cy="1114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347164" y="886717"/>
            <a:ext cx="6295622" cy="830005"/>
          </a:xfrm>
        </p:spPr>
        <p:txBody>
          <a:bodyPr>
            <a:noAutofit/>
          </a:bodyPr>
          <a:lstStyle/>
          <a:p>
            <a:pPr marL="342900" lvl="3" indent="-342900" algn="ctr" defTabSz="457200" rtl="0">
              <a:spcBef>
                <a:spcPct val="50000"/>
              </a:spcBef>
              <a:defRPr/>
            </a:pPr>
            <a:r>
              <a:rPr lang="es-CO" sz="3200" b="1" dirty="0">
                <a:solidFill>
                  <a:srgbClr val="0465A0"/>
                </a:solidFill>
                <a:latin typeface="HelveticaNeueLT Std UltLt"/>
              </a:rPr>
              <a:t>Educación Superior:</a:t>
            </a:r>
            <a:br>
              <a:rPr lang="es-CO" sz="3200" b="1" dirty="0">
                <a:solidFill>
                  <a:srgbClr val="0465A0"/>
                </a:solidFill>
                <a:latin typeface="HelveticaNeueLT Std UltLt"/>
              </a:rPr>
            </a:br>
            <a:r>
              <a:rPr lang="es-CO" sz="3200" b="1" dirty="0">
                <a:solidFill>
                  <a:srgbClr val="0465A0"/>
                </a:solidFill>
                <a:latin typeface="HelveticaNeueLT Std UltLt"/>
              </a:rPr>
              <a:t>Programas </a:t>
            </a:r>
            <a:r>
              <a:rPr lang="es-CO" sz="3200" b="1" kern="0" dirty="0" smtClean="0">
                <a:solidFill>
                  <a:srgbClr val="0465A0"/>
                </a:solidFill>
                <a:latin typeface="HelveticaNeueLT Std UltLt"/>
              </a:rPr>
              <a:t>de Posgrado</a:t>
            </a:r>
            <a:endParaRPr lang="es-MX" sz="3200" b="1" kern="0" dirty="0">
              <a:solidFill>
                <a:srgbClr val="0465A0"/>
              </a:solidFill>
              <a:latin typeface="HelveticaNeueLT Std UltLt"/>
            </a:endParaRPr>
          </a:p>
        </p:txBody>
      </p:sp>
      <p:sp>
        <p:nvSpPr>
          <p:cNvPr id="7" name="3 CuadroTexto"/>
          <p:cNvSpPr txBox="1"/>
          <p:nvPr/>
        </p:nvSpPr>
        <p:spPr>
          <a:xfrm>
            <a:off x="114764" y="2313200"/>
            <a:ext cx="490892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Pedagogía de la </a:t>
            </a:r>
            <a:r>
              <a:rPr lang="es-CO" sz="1600" b="1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Virtualidad</a:t>
            </a:r>
            <a:endParaRPr lang="es-CO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</a:t>
            </a:r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Gestión de Infraestructura </a:t>
            </a:r>
            <a:r>
              <a:rPr lang="es-CO" sz="1600" b="1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Tecnológica</a:t>
            </a:r>
            <a:endParaRPr lang="es-CO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</a:t>
            </a:r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Gestión de Seguridad y Riesgo </a:t>
            </a:r>
            <a:r>
              <a:rPr lang="es-CO" sz="1600" b="1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Informático</a:t>
            </a:r>
            <a:endParaRPr lang="es-CO" sz="1600" b="1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</a:t>
            </a:r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Gerencia Educativa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, en convenio con la 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	Universidad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 San Buenaventura – Medellín.</a:t>
            </a:r>
          </a:p>
          <a:p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</a:t>
            </a:r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Psicología Organizacional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, en convenio con la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	Universidad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 San Buenaventura – Medellín.</a:t>
            </a:r>
            <a:endParaRPr lang="es-ES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</a:t>
            </a:r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Derecho Probatorio Penal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,</a:t>
            </a:r>
            <a:r>
              <a:rPr lang="es-ES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en convenio con la </a:t>
            </a:r>
            <a:r>
              <a:rPr lang="es-ES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	Universidad </a:t>
            </a:r>
            <a:r>
              <a:rPr lang="es-ES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de Medellín.</a:t>
            </a:r>
            <a:endParaRPr lang="es-CO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      Gerencia Mercadeo Estratégico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, </a:t>
            </a:r>
            <a:r>
              <a:rPr lang="es-ES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en convenio con la Universidad Piloto de Colombia</a:t>
            </a:r>
            <a:r>
              <a:rPr lang="es-ES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.</a:t>
            </a:r>
            <a:endParaRPr lang="es-CO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endParaRPr lang="es-ES" sz="1700" dirty="0">
              <a:latin typeface="HelveNueThin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5138457" y="2409220"/>
            <a:ext cx="39096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700" b="1" dirty="0" smtClean="0">
                <a:latin typeface="HelveNueThin" pitchFamily="2" charset="0"/>
              </a:rPr>
              <a:t>     </a:t>
            </a:r>
            <a:r>
              <a:rPr lang="es-CO" sz="1600" b="1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Maestría en Educación,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Universidad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Católica de Oriente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	en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Alianza con la Fundación </a:t>
            </a:r>
            <a:r>
              <a:rPr lang="es-CO" sz="1600" dirty="0" smtClean="0">
                <a:solidFill>
                  <a:srgbClr val="4D4D4D"/>
                </a:solidFill>
                <a:latin typeface="HelveticaNeueLT Std UltLt"/>
                <a:cs typeface="HelveticaNeueLT Std UltLt"/>
              </a:rPr>
              <a:t>	Universitaria </a:t>
            </a:r>
            <a:r>
              <a:rPr lang="es-CO" sz="1600" dirty="0">
                <a:solidFill>
                  <a:srgbClr val="4D4D4D"/>
                </a:solidFill>
                <a:latin typeface="HelveticaNeueLT Std UltLt"/>
                <a:cs typeface="HelveticaNeueLT Std UltLt"/>
              </a:rPr>
              <a:t>Católica del Norte .</a:t>
            </a:r>
            <a:endParaRPr lang="es-ES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s-CO" dirty="0">
              <a:latin typeface="HelveNueThin" pitchFamily="2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11223" y="18561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>
                <a:solidFill>
                  <a:srgbClr val="03507F"/>
                </a:solidFill>
                <a:latin typeface="HelveticaNeueLT Std UltLt"/>
                <a:ea typeface="+mj-ea"/>
                <a:cs typeface="HelveticaNeueLT Std UltLt"/>
              </a:rPr>
              <a:t>Especializaciones</a:t>
            </a:r>
            <a:endParaRPr lang="es-CO" sz="2400" b="1" dirty="0">
              <a:solidFill>
                <a:srgbClr val="03507F"/>
              </a:solidFill>
              <a:latin typeface="HelveticaNeueLT Std UltLt"/>
              <a:ea typeface="+mj-ea"/>
              <a:cs typeface="HelveticaNeueLT Std UltLt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503676" y="1947555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>
                <a:solidFill>
                  <a:srgbClr val="03507F"/>
                </a:solidFill>
                <a:latin typeface="HelveticaNeueLT Std UltLt"/>
                <a:ea typeface="+mj-ea"/>
                <a:cs typeface="HelveticaNeueLT Std UltLt"/>
              </a:rPr>
              <a:t>Maestría</a:t>
            </a:r>
            <a:endParaRPr lang="es-CO" sz="2400" b="1" dirty="0">
              <a:solidFill>
                <a:srgbClr val="03507F"/>
              </a:solidFill>
              <a:latin typeface="HelveticaNeueLT Std UltLt"/>
              <a:ea typeface="+mj-ea"/>
              <a:cs typeface="HelveticaNeueLT Std Ult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06" y="3969537"/>
            <a:ext cx="4186794" cy="121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1" y="238302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2647602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3" y="2883407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5" y="3137364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6" y="3557465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4" y="4091786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3" y="4488193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Object 1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30" y="2425470"/>
            <a:ext cx="256146" cy="2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98" y="97959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4" name="Rectangle 10"/>
          <p:cNvSpPr/>
          <p:nvPr/>
        </p:nvSpPr>
        <p:spPr bwMode="auto">
          <a:xfrm>
            <a:off x="987378" y="617754"/>
            <a:ext cx="7345490" cy="6381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2996" y="688890"/>
            <a:ext cx="7105877" cy="664308"/>
          </a:xfrm>
        </p:spPr>
        <p:txBody>
          <a:bodyPr>
            <a:noAutofit/>
          </a:bodyPr>
          <a:lstStyle/>
          <a:p>
            <a:r>
              <a:rPr lang="es-CO" sz="3200" b="1" dirty="0" smtClean="0">
                <a:solidFill>
                  <a:srgbClr val="0465A0"/>
                </a:solidFill>
                <a:latin typeface="HelveticaNeueLT Std UltLt"/>
              </a:rPr>
              <a:t/>
            </a:r>
            <a:br>
              <a:rPr lang="es-CO" sz="3200" b="1" dirty="0" smtClean="0">
                <a:solidFill>
                  <a:srgbClr val="0465A0"/>
                </a:solidFill>
                <a:latin typeface="HelveticaNeueLT Std UltLt"/>
              </a:rPr>
            </a:br>
            <a:r>
              <a:rPr lang="es-CO" sz="3200" b="1" dirty="0" smtClean="0">
                <a:solidFill>
                  <a:srgbClr val="0465A0"/>
                </a:solidFill>
                <a:latin typeface="HelveticaNeueLT Std UltLt"/>
              </a:rPr>
              <a:t>Proyectos  </a:t>
            </a:r>
            <a:r>
              <a:rPr lang="en-US" sz="3200" b="1" dirty="0" smtClean="0">
                <a:solidFill>
                  <a:srgbClr val="0465A0"/>
                </a:solidFill>
                <a:latin typeface="HelveticaNeueLT Std UltLt"/>
              </a:rPr>
              <a:t/>
            </a:r>
            <a:br>
              <a:rPr lang="en-US" sz="3200" b="1" dirty="0" smtClean="0">
                <a:solidFill>
                  <a:srgbClr val="0465A0"/>
                </a:solidFill>
                <a:latin typeface="HelveticaNeueLT Std UltLt"/>
              </a:rPr>
            </a:br>
            <a:endParaRPr lang="en-US" sz="3200" b="1" dirty="0">
              <a:solidFill>
                <a:srgbClr val="0465A0"/>
              </a:solidFill>
              <a:latin typeface="HelveticaNeueLT Std UltLt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720308"/>
              </p:ext>
            </p:extLst>
          </p:nvPr>
        </p:nvGraphicFramePr>
        <p:xfrm>
          <a:off x="1762699" y="1366950"/>
          <a:ext cx="5233012" cy="3593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5566"/>
                <a:gridCol w="1597446"/>
              </a:tblGrid>
              <a:tr h="149875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000" dirty="0" smtClean="0">
                          <a:effectLst/>
                        </a:rPr>
                        <a:t>Proyectos </a:t>
                      </a:r>
                      <a:r>
                        <a:rPr lang="es-CO" sz="1000" dirty="0">
                          <a:effectLst/>
                        </a:rPr>
                        <a:t>que actualmente la Católica del Norte viene ejecutando </a:t>
                      </a:r>
                      <a:endParaRPr lang="es-CO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03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000">
                          <a:effectLst/>
                        </a:rPr>
                        <a:t>PROYECTO</a:t>
                      </a:r>
                      <a:endParaRPr lang="es-CO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000" dirty="0">
                          <a:effectLst/>
                        </a:rPr>
                        <a:t>OPERADOR</a:t>
                      </a:r>
                      <a:endParaRPr lang="es-CO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Computadores para Educar - Región 5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Computadores para Educar - Región 8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AULAS DE APOYO - SEDUCA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AULAS DE APOYO – MPIO RIONEGRO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CENTROS APRENDE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COBERTURA EDUCATIVA - SEDUCA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CIBERCOLEGIO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COBERTURA EDUCATIVA MPIO CORDOBA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CIBERCOLEGIO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Programa de Alfabetización Virtual Asistida – PAVA.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POLITECNICO JAIME ISAZA CADAVID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PRIMARIA INCLUYENTE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CIBERCOLEGIO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TELECENTROS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Católica del Norte</a:t>
                      </a:r>
                      <a:endParaRPr lang="es-C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  <a:tr h="231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A CRECER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Católica del Norte</a:t>
                      </a: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813" marR="32813" marT="32813" marB="32813"/>
                </a:tc>
              </a:tr>
            </a:tbl>
          </a:graphicData>
        </a:graphic>
      </p:graphicFrame>
      <p:pic>
        <p:nvPicPr>
          <p:cNvPr id="8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113667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4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4764" y="318435"/>
            <a:ext cx="6712501" cy="360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03507F"/>
                </a:solidFill>
                <a:latin typeface="HelveticaNeueLT Std UltLt"/>
                <a:cs typeface="HelveticaNeueLT Std UltLt"/>
              </a:rPr>
              <a:t>CATÓLICA DEL NORTE</a:t>
            </a:r>
            <a:endParaRPr lang="en-US" sz="2400" b="1" dirty="0">
              <a:solidFill>
                <a:srgbClr val="03507F"/>
              </a:solidFill>
              <a:latin typeface="HelveticaNeueLT Std UltLt"/>
              <a:cs typeface="HelveticaNeueLT Std UltLt"/>
            </a:endParaRPr>
          </a:p>
        </p:txBody>
      </p:sp>
      <p:sp>
        <p:nvSpPr>
          <p:cNvPr id="28" name="Rectangle 10"/>
          <p:cNvSpPr/>
          <p:nvPr/>
        </p:nvSpPr>
        <p:spPr bwMode="auto">
          <a:xfrm>
            <a:off x="359560" y="1017157"/>
            <a:ext cx="8609609" cy="28938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1000"/>
                </a:schemeClr>
              </a:gs>
              <a:gs pos="50000">
                <a:schemeClr val="bg1">
                  <a:lumMod val="95000"/>
                  <a:lumOff val="5000"/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lvl="3" indent="-236793" algn="ctr" defTabSz="914099">
              <a:lnSpc>
                <a:spcPct val="90000"/>
              </a:lnSpc>
              <a:buClr>
                <a:srgbClr val="DEF5FA"/>
              </a:buClr>
              <a:buSzPct val="95000"/>
              <a:tabLst>
                <a:tab pos="424590" algn="l"/>
              </a:tabLst>
              <a:defRPr/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8 Imagen" descr="iStock_000005286228XSmall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4" y="2857500"/>
            <a:ext cx="301625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585191" y="1134310"/>
            <a:ext cx="8158347" cy="2269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kern="0" dirty="0" smtClean="0">
                <a:solidFill>
                  <a:srgbClr val="0465A0"/>
                </a:solidFill>
                <a:latin typeface="HelveticaNeueLT Std UltLt"/>
                <a:ea typeface="+mn-ea"/>
                <a:cs typeface="+mn-cs"/>
              </a:rPr>
              <a:t>¿Dónde están </a:t>
            </a:r>
          </a:p>
          <a:p>
            <a:r>
              <a:rPr lang="es-CO" b="1" kern="0" dirty="0" smtClean="0">
                <a:solidFill>
                  <a:srgbClr val="0465A0"/>
                </a:solidFill>
                <a:latin typeface="HelveticaNeueLT Std UltLt"/>
                <a:ea typeface="+mn-ea"/>
                <a:cs typeface="+mn-cs"/>
              </a:rPr>
              <a:t>Nuestros estudiantes y facilitadores?</a:t>
            </a:r>
            <a:r>
              <a:rPr lang="es-CO" sz="1600" dirty="0" smtClean="0"/>
              <a:t/>
            </a:r>
            <a:br>
              <a:rPr lang="es-CO" sz="1600" dirty="0" smtClean="0"/>
            </a:br>
            <a:endParaRPr lang="en-US" sz="1600" dirty="0">
              <a:solidFill>
                <a:srgbClr val="4D4D4D"/>
              </a:solidFill>
              <a:latin typeface="HelveticaNeueLT Std UltLt"/>
              <a:cs typeface="HelveticaNeueLT Std UltLt"/>
            </a:endParaRPr>
          </a:p>
        </p:txBody>
      </p:sp>
      <p:pic>
        <p:nvPicPr>
          <p:cNvPr id="7" name="Picture 2" descr="D:\Jorge Eliecer Muñoz Herrera\LOGOTIPOS\logo-autoevaluacion-2014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47" y="77544"/>
            <a:ext cx="954553" cy="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0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DF7DEB0D73C4B4EAA3F428FA54A659E" ma:contentTypeVersion="6" ma:contentTypeDescription="Crear nuevo documento." ma:contentTypeScope="" ma:versionID="e9fe41f6b5cadff626a410c29c3665b2">
  <xsd:schema xmlns:xsd="http://www.w3.org/2001/XMLSchema" xmlns:xs="http://www.w3.org/2001/XMLSchema" xmlns:p="http://schemas.microsoft.com/office/2006/metadata/properties" xmlns:ns1="http://schemas.microsoft.com/sharepoint/v3" xmlns:ns2="f0bd5674-aef0-41cf-ab2a-37d6d8c45a32" xmlns:ns3="0dc48f2b-d7ae-4813-9dcd-8c6720f52952" targetNamespace="http://schemas.microsoft.com/office/2006/metadata/properties" ma:root="true" ma:fieldsID="942b76368d871915b10549daa76238b0" ns1:_="" ns2:_="" ns3:_="">
    <xsd:import namespace="http://schemas.microsoft.com/sharepoint/v3"/>
    <xsd:import namespace="f0bd5674-aef0-41cf-ab2a-37d6d8c45a32"/>
    <xsd:import namespace="0dc48f2b-d7ae-4813-9dcd-8c6720f52952"/>
    <xsd:element name="properties">
      <xsd:complexType>
        <xsd:sequence>
          <xsd:element name="documentManagement">
            <xsd:complexType>
              <xsd:all>
                <xsd:element ref="ns2:Tipo_x0020_de_x0020_Documento" minOccurs="0"/>
                <xsd:element ref="ns2:Descripci_x00f3_n" minOccurs="0"/>
                <xsd:element ref="ns2:Fecha_x0020_de_x0020_Creaci_x00f3_n" minOccurs="0"/>
                <xsd:element ref="ns2:Palabras_x0020_Clave" minOccurs="0"/>
                <xsd:element ref="ns3:_dlc_DocId" minOccurs="0"/>
                <xsd:element ref="ns3:_dlc_DocIdUrl" minOccurs="0"/>
                <xsd:element ref="ns3:_dlc_DocIdPersist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5" nillable="true" ma:displayName="Fecha de inicio programada" ma:internalName="PublishingStartDate">
      <xsd:simpleType>
        <xsd:restriction base="dms:Unknown"/>
      </xsd:simpleType>
    </xsd:element>
    <xsd:element name="PublishingExpirationDate" ma:index="16" nillable="true" ma:displayName="Fecha de finalización programada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bd5674-aef0-41cf-ab2a-37d6d8c45a32" elementFormDefault="qualified">
    <xsd:import namespace="http://schemas.microsoft.com/office/2006/documentManagement/types"/>
    <xsd:import namespace="http://schemas.microsoft.com/office/infopath/2007/PartnerControls"/>
    <xsd:element name="Tipo_x0020_de_x0020_Documento" ma:index="8" nillable="true" ma:displayName="Tipo de Documento" ma:internalName="Tipo_x0020_de_x0020_Documento">
      <xsd:simpleType>
        <xsd:restriction base="dms:Text">
          <xsd:maxLength value="255"/>
        </xsd:restriction>
      </xsd:simpleType>
    </xsd:element>
    <xsd:element name="Descripci_x00f3_n" ma:index="9" nillable="true" ma:displayName="Descripción" ma:internalName="Descripci_x00f3_n">
      <xsd:simpleType>
        <xsd:restriction base="dms:Note">
          <xsd:maxLength value="255"/>
        </xsd:restriction>
      </xsd:simpleType>
    </xsd:element>
    <xsd:element name="Fecha_x0020_de_x0020_Creaci_x00f3_n" ma:index="10" nillable="true" ma:displayName="Fecha de Creación" ma:format="DateOnly" ma:internalName="Fecha_x0020_de_x0020_Creaci_x00f3_n">
      <xsd:simpleType>
        <xsd:restriction base="dms:DateTime"/>
      </xsd:simpleType>
    </xsd:element>
    <xsd:element name="Palabras_x0020_Clave" ma:index="11" nillable="true" ma:displayName="Palabras Clave" ma:internalName="Palabras_x0020_Clav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48f2b-d7ae-4813-9dcd-8c6720f52952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13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Identificador persistente" ma:description="Mantener el identificador al agregar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dc48f2b-d7ae-4813-9dcd-8c6720f52952">U2C2NX0HG1XT-315-7280</_dlc_DocId>
    <_dlc_DocIdUrl xmlns="0dc48f2b-d7ae-4813-9dcd-8c6720f52952">
      <Url>http://intranet.ucn.edu.co/comunicaciones/_layouts/DocIdRedir.aspx?ID=U2C2NX0HG1XT-315-7280</Url>
      <Description>U2C2NX0HG1XT-315-7280</Description>
    </_dlc_DocIdUrl>
    <Tipo_x0020_de_x0020_Documento xmlns="f0bd5674-aef0-41cf-ab2a-37d6d8c45a32" xsi:nil="true"/>
    <Palabras_x0020_Clave xmlns="f0bd5674-aef0-41cf-ab2a-37d6d8c45a32" xsi:nil="true"/>
    <Descripci_x00f3_n xmlns="f0bd5674-aef0-41cf-ab2a-37d6d8c45a32" xsi:nil="true"/>
    <PublishingExpirationDate xmlns="http://schemas.microsoft.com/sharepoint/v3" xsi:nil="true"/>
    <PublishingStartDate xmlns="http://schemas.microsoft.com/sharepoint/v3" xsi:nil="true"/>
    <Fecha_x0020_de_x0020_Creaci_x00f3_n xmlns="f0bd5674-aef0-41cf-ab2a-37d6d8c45a32" xsi:nil="true"/>
  </documentManagement>
</p:properties>
</file>

<file path=customXml/itemProps1.xml><?xml version="1.0" encoding="utf-8"?>
<ds:datastoreItem xmlns:ds="http://schemas.openxmlformats.org/officeDocument/2006/customXml" ds:itemID="{3668037B-CAEE-4526-B7F8-A9334A8302AE}"/>
</file>

<file path=customXml/itemProps2.xml><?xml version="1.0" encoding="utf-8"?>
<ds:datastoreItem xmlns:ds="http://schemas.openxmlformats.org/officeDocument/2006/customXml" ds:itemID="{0B50CF09-8C5D-4491-A49F-F09F0F73BA79}"/>
</file>

<file path=customXml/itemProps3.xml><?xml version="1.0" encoding="utf-8"?>
<ds:datastoreItem xmlns:ds="http://schemas.openxmlformats.org/officeDocument/2006/customXml" ds:itemID="{D51AB9B3-580A-4396-AB4A-46FD5E83F273}"/>
</file>

<file path=customXml/itemProps4.xml><?xml version="1.0" encoding="utf-8"?>
<ds:datastoreItem xmlns:ds="http://schemas.openxmlformats.org/officeDocument/2006/customXml" ds:itemID="{F492DC3B-00E6-4D58-BCF0-C8E80CD66E5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6175</TotalTime>
  <Words>502</Words>
  <Application>Microsoft Office PowerPoint</Application>
  <PresentationFormat>Presentación en pantalla (16:10)</PresentationFormat>
  <Paragraphs>157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Calibri</vt:lpstr>
      <vt:lpstr>HelveNueThin</vt:lpstr>
      <vt:lpstr>Helvetica</vt:lpstr>
      <vt:lpstr>HelveticaNeueLT Std UltLt</vt:lpstr>
      <vt:lpstr>Open Sans</vt:lpstr>
      <vt:lpstr>Times New Roman</vt:lpstr>
      <vt:lpstr>Wingdings</vt:lpstr>
      <vt:lpstr>Office Theme</vt:lpstr>
      <vt:lpstr>Presentación de PowerPoint</vt:lpstr>
      <vt:lpstr>EDUCACIÓN VIRTUAL CON SENTIDO HUMANO 2014</vt:lpstr>
      <vt:lpstr>La Católica del Norte Fundación Universitaria es una universidad cien por ciento virtual,  pionera en esta modalidad educativa en Colombia, que cuenta con cuatro carreras técnicas, cinco tecnológicas, ocho profesionales y ocho de posgrado, además de diferentes cursos de extensión y formación para el trabajo y el desarrollo humano.     Es fruto de la visión y la proyección de la Diócesis de Santa Rosa de Osos, en el Norte de Antioquia. Fue fundada con Decreto Diocesano No. 28 de noviembre de 1996 y aprobado por la Resolución 1671 del 20 de mayo de 1997, del MEN.</vt:lpstr>
      <vt:lpstr>Presentación de PowerPoint</vt:lpstr>
      <vt:lpstr>Educación Superior </vt:lpstr>
      <vt:lpstr> Educación Superior: Programas Profesionales </vt:lpstr>
      <vt:lpstr>Educación Superior: Programas de Posgrado</vt:lpstr>
      <vt:lpstr> Proyectos   </vt:lpstr>
      <vt:lpstr>Presentación de PowerPoint</vt:lpstr>
      <vt:lpstr>Presentación de PowerPoint</vt:lpstr>
      <vt:lpstr>Presentación de PowerPoint</vt:lpstr>
      <vt:lpstr>Presentación de PowerPoint</vt:lpstr>
      <vt:lpstr>Servicios a través de nuestros Centros Virtuales </vt:lpstr>
      <vt:lpstr>Pastoral y Bienestar Institucional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OLGA ESTELA PEREZ GRISALES</cp:lastModifiedBy>
  <cp:revision>286</cp:revision>
  <dcterms:created xsi:type="dcterms:W3CDTF">2012-10-18T00:37:35Z</dcterms:created>
  <dcterms:modified xsi:type="dcterms:W3CDTF">2014-05-28T21:00:53Z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46047c49-9018-4c4f-afcc-3bb5bcd36f9b</vt:lpwstr>
  </property>
  <property fmtid="{D5CDD505-2E9C-101B-9397-08002B2CF9AE}" pid="3" name="ContentTypeId">
    <vt:lpwstr>0x0101008DF7DEB0D73C4B4EAA3F428FA54A659E</vt:lpwstr>
  </property>
</Properties>
</file>